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</p:sldMasterIdLst>
  <p:notesMasterIdLst>
    <p:notesMasterId r:id="rId10"/>
  </p:notesMasterIdLst>
  <p:sldIdLst>
    <p:sldId id="265" r:id="rId6"/>
    <p:sldId id="257" r:id="rId7"/>
    <p:sldId id="258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50C591B-E277-4639-8261-54785DD501D0}" v="2" dt="2021-09-09T09:26:48.4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4" d="100"/>
          <a:sy n="154" d="100"/>
        </p:scale>
        <p:origin x="2004" y="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8B0190-AB26-45BA-9728-4B31236091C6}" type="datetimeFigureOut">
              <a:rPr lang="lv-LV" smtClean="0"/>
              <a:t>28.04.2022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79CF9-1BEB-4BD2-BFB6-79C9D6052C24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175990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69788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3957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40936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79152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348940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818729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8851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758305" algn="l" defTabSz="93957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79CF9-1BEB-4BD2-BFB6-79C9D6052C24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3168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536628-7B48-4351-A163-0046F038A0C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197032B-97E5-4301-88A0-BAB93151897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43"/>
            <a:ext cx="7772400" cy="147002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697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39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093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79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48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187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885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758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2D4679-B72E-4C22-8897-3C1DBE62DF55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803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8828C-E1C6-4016-AE15-5D23ECAFDEBA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161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0" y="4406905"/>
            <a:ext cx="7772400" cy="1362075"/>
          </a:xfrm>
        </p:spPr>
        <p:txBody>
          <a:bodyPr anchor="t"/>
          <a:lstStyle>
            <a:lvl1pPr algn="l">
              <a:defRPr sz="41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0" y="2906727"/>
            <a:ext cx="7772400" cy="1500188"/>
          </a:xfrm>
        </p:spPr>
        <p:txBody>
          <a:bodyPr anchor="b"/>
          <a:lstStyle>
            <a:lvl1pPr marL="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1pPr>
            <a:lvl2pPr marL="46978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93957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0936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7915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3489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8187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8851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7583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CDEE6-1C0D-4E42-8852-8FB20AA5BDBC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151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8"/>
            <a:ext cx="4038600" cy="452596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7E599-BB77-4702-99CB-E2825AA4FECE}" type="datetime1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2421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5" y="1535116"/>
            <a:ext cx="404019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5" y="2174880"/>
            <a:ext cx="404019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0" y="1535116"/>
            <a:ext cx="4041780" cy="639765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69788" indent="0">
              <a:buNone/>
              <a:defRPr sz="1900" b="1"/>
            </a:lvl2pPr>
            <a:lvl3pPr marL="939575" indent="0">
              <a:buNone/>
              <a:defRPr sz="1700" b="1"/>
            </a:lvl3pPr>
            <a:lvl4pPr marL="1409365" indent="0">
              <a:buNone/>
              <a:defRPr sz="1600" b="1"/>
            </a:lvl4pPr>
            <a:lvl5pPr marL="1879152" indent="0">
              <a:buNone/>
              <a:defRPr sz="1600" b="1"/>
            </a:lvl5pPr>
            <a:lvl6pPr marL="2348940" indent="0">
              <a:buNone/>
              <a:defRPr sz="1600" b="1"/>
            </a:lvl6pPr>
            <a:lvl7pPr marL="2818729" indent="0">
              <a:buNone/>
              <a:defRPr sz="1600" b="1"/>
            </a:lvl7pPr>
            <a:lvl8pPr marL="3288515" indent="0">
              <a:buNone/>
              <a:defRPr sz="1600" b="1"/>
            </a:lvl8pPr>
            <a:lvl9pPr marL="375830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0" y="2174880"/>
            <a:ext cx="4041780" cy="3951285"/>
          </a:xfrm>
        </p:spPr>
        <p:txBody>
          <a:bodyPr/>
          <a:lstStyle>
            <a:lvl1pPr>
              <a:defRPr sz="2500"/>
            </a:lvl1pPr>
            <a:lvl2pPr>
              <a:defRPr sz="1900"/>
            </a:lvl2pPr>
            <a:lvl3pPr>
              <a:defRPr sz="17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567F55-DF51-4CEF-B1B2-36B2A10EDF26}" type="datetime1">
              <a:rPr lang="en-US" smtClean="0"/>
              <a:t>4/28/2022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38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9C6AB-9AC9-412A-9124-0668709EAF8E}" type="datetime1">
              <a:rPr lang="en-US" smtClean="0"/>
              <a:t>4/28/2022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9476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AB284-EED6-4B26-9330-213BB3A26636}" type="datetime1">
              <a:rPr lang="en-US" smtClean="0"/>
              <a:t>4/28/2022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2312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5" y="273053"/>
            <a:ext cx="3008310" cy="1162051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68"/>
            <a:ext cx="5111750" cy="585311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5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5" y="1435110"/>
            <a:ext cx="300831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619C2-E883-4EDC-8C37-B01B3953626D}" type="datetime1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8074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90" y="4800605"/>
            <a:ext cx="5486400" cy="566739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90" y="612773"/>
            <a:ext cx="5486400" cy="4114800"/>
          </a:xfrm>
        </p:spPr>
        <p:txBody>
          <a:bodyPr/>
          <a:lstStyle>
            <a:lvl1pPr marL="0" indent="0">
              <a:buNone/>
              <a:defRPr sz="3300"/>
            </a:lvl1pPr>
            <a:lvl2pPr marL="469788" indent="0">
              <a:buNone/>
              <a:defRPr sz="2900"/>
            </a:lvl2pPr>
            <a:lvl3pPr marL="939575" indent="0">
              <a:buNone/>
              <a:defRPr sz="2500"/>
            </a:lvl3pPr>
            <a:lvl4pPr marL="1409365" indent="0">
              <a:buNone/>
              <a:defRPr sz="1900"/>
            </a:lvl4pPr>
            <a:lvl5pPr marL="1879152" indent="0">
              <a:buNone/>
              <a:defRPr sz="1900"/>
            </a:lvl5pPr>
            <a:lvl6pPr marL="2348940" indent="0">
              <a:buNone/>
              <a:defRPr sz="1900"/>
            </a:lvl6pPr>
            <a:lvl7pPr marL="2818729" indent="0">
              <a:buNone/>
              <a:defRPr sz="1900"/>
            </a:lvl7pPr>
            <a:lvl8pPr marL="3288515" indent="0">
              <a:buNone/>
              <a:defRPr sz="1900"/>
            </a:lvl8pPr>
            <a:lvl9pPr marL="3758305" indent="0">
              <a:buNone/>
              <a:defRPr sz="19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90" y="5367353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69788" indent="0">
              <a:buNone/>
              <a:defRPr sz="1200"/>
            </a:lvl2pPr>
            <a:lvl3pPr marL="939575" indent="0">
              <a:buNone/>
              <a:defRPr sz="1000"/>
            </a:lvl3pPr>
            <a:lvl4pPr marL="1409365" indent="0">
              <a:buNone/>
              <a:defRPr sz="1000"/>
            </a:lvl4pPr>
            <a:lvl5pPr marL="1879152" indent="0">
              <a:buNone/>
              <a:defRPr sz="1000"/>
            </a:lvl5pPr>
            <a:lvl6pPr marL="2348940" indent="0">
              <a:buNone/>
              <a:defRPr sz="1000"/>
            </a:lvl6pPr>
            <a:lvl7pPr marL="2818729" indent="0">
              <a:buNone/>
              <a:defRPr sz="1000"/>
            </a:lvl7pPr>
            <a:lvl8pPr marL="3288515" indent="0">
              <a:buNone/>
              <a:defRPr sz="1000"/>
            </a:lvl8pPr>
            <a:lvl9pPr marL="3758305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5ED140-EA85-41BB-9966-4C80C047C611}" type="datetime1">
              <a:rPr lang="en-US" smtClean="0"/>
              <a:t>4/28/2022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970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951B3-AA79-4ACE-8879-82F082D1E82D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4434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57"/>
            <a:ext cx="2057400" cy="5851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57"/>
            <a:ext cx="6019800" cy="58515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344CBF-0781-434E-AB66-BF3D166744BD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943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43"/>
            <a:ext cx="8229600" cy="1143000"/>
          </a:xfrm>
          <a:prstGeom prst="rect">
            <a:avLst/>
          </a:prstGeom>
        </p:spPr>
        <p:txBody>
          <a:bodyPr vert="horz" lIns="93957" tIns="46979" rIns="93957" bIns="46979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8"/>
            <a:ext cx="8229600" cy="4525965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5CAB95-0F92-481F-991F-5FED69873597}" type="datetime1">
              <a:rPr lang="en-US" smtClean="0"/>
              <a:t>4/28/2022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69"/>
            <a:ext cx="2895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69"/>
            <a:ext cx="2133600" cy="365123"/>
          </a:xfrm>
          <a:prstGeom prst="rect">
            <a:avLst/>
          </a:prstGeom>
        </p:spPr>
        <p:txBody>
          <a:bodyPr vert="horz" lIns="93957" tIns="46979" rIns="93957" bIns="4697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174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39575" rtl="0" eaLnBrk="1" latinLnBrk="0" hangingPunct="1"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2341" indent="-352341" algn="l" defTabSz="939575" rtl="0" eaLnBrk="1" latinLnBrk="0" hangingPunct="1">
        <a:spcBef>
          <a:spcPct val="20000"/>
        </a:spcBef>
        <a:buFont typeface="Arial" pitchFamily="34" charset="0"/>
        <a:buChar char="•"/>
        <a:defRPr sz="3300" kern="1200">
          <a:solidFill>
            <a:schemeClr val="tx1"/>
          </a:solidFill>
          <a:latin typeface="+mn-lt"/>
          <a:ea typeface="+mn-ea"/>
          <a:cs typeface="+mn-cs"/>
        </a:defRPr>
      </a:lvl1pPr>
      <a:lvl2pPr marL="763404" indent="-293618" algn="l" defTabSz="939575" rtl="0" eaLnBrk="1" latinLnBrk="0" hangingPunct="1">
        <a:spcBef>
          <a:spcPct val="20000"/>
        </a:spcBef>
        <a:buFont typeface="Arial" pitchFamily="34" charset="0"/>
        <a:buChar char="–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74468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44259" indent="-234893" algn="l" defTabSz="939575" rtl="0" eaLnBrk="1" latinLnBrk="0" hangingPunct="1">
        <a:spcBef>
          <a:spcPct val="20000"/>
        </a:spcBef>
        <a:buFont typeface="Arial" pitchFamily="34" charset="0"/>
        <a:buChar char="–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047" indent="-234893" algn="l" defTabSz="939575" rtl="0" eaLnBrk="1" latinLnBrk="0" hangingPunct="1">
        <a:spcBef>
          <a:spcPct val="20000"/>
        </a:spcBef>
        <a:buFont typeface="Arial" pitchFamily="34" charset="0"/>
        <a:buChar char="»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83835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05362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523412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993197" indent="-234893" algn="l" defTabSz="939575" rtl="0" eaLnBrk="1" latinLnBrk="0" hangingPunct="1">
        <a:spcBef>
          <a:spcPct val="20000"/>
        </a:spcBef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69788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93957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40936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879152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348940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818729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28851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758305" algn="l" defTabSz="939575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1"/>
            <a:ext cx="3777632" cy="416617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0188477-422A-47A9-93FE-A935682BD1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2946500"/>
            <a:ext cx="7772400" cy="1384001"/>
          </a:xfrm>
        </p:spPr>
        <p:txBody>
          <a:bodyPr>
            <a:noAutofit/>
          </a:bodyPr>
          <a:lstStyle/>
          <a:p>
            <a: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Ārstniecības personu piesaiste, noturēšana darbam nozarē un paaudžu nomaiņa </a:t>
            </a:r>
            <a:br>
              <a:rPr kumimoji="0" lang="lv-LV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endParaRPr lang="lv-LV" sz="3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ea typeface="Segoe UI Black" panose="020B0A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268155F4-DEBB-4E54-B849-FE8475F63D12}"/>
              </a:ext>
            </a:extLst>
          </p:cNvPr>
          <p:cNvSpPr txBox="1">
            <a:spLocks/>
          </p:cNvSpPr>
          <p:nvPr/>
        </p:nvSpPr>
        <p:spPr>
          <a:xfrm>
            <a:off x="1355416" y="5848269"/>
            <a:ext cx="6400800" cy="609600"/>
          </a:xfrm>
          <a:prstGeom prst="rect">
            <a:avLst/>
          </a:prstGeom>
        </p:spPr>
        <p:txBody>
          <a:bodyPr vert="horz" lIns="93957" tIns="46979" rIns="93957" bIns="46979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Segoe UI Black" panose="020B0A02040204020203" pitchFamily="34" charset="0"/>
                <a:cs typeface="Times New Roman" panose="02020603050405020304" pitchFamily="18" charset="0"/>
              </a:rPr>
              <a:t>2022. gada 29. aprīlī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EF87CB91-0A9F-4663-875D-22A3AEDC7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5416" y="4579908"/>
            <a:ext cx="6400800" cy="838200"/>
          </a:xfrm>
        </p:spPr>
        <p:txBody>
          <a:bodyPr>
            <a:noAutofit/>
          </a:bodyPr>
          <a:lstStyle/>
          <a:p>
            <a:r>
              <a:rPr lang="lv-LV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Kristīne Kļaviņa</a:t>
            </a:r>
          </a:p>
          <a:p>
            <a:pPr marL="0" marR="0" lvl="0" indent="0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Nozares cilvēkresursu attīstības nodaļas vadītāja</a:t>
            </a:r>
          </a:p>
          <a:p>
            <a:pPr marL="0" marR="0" lvl="0" indent="0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lv-LV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kumimoji="0" lang="lv-LV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ristine.klavina@vm.gov.lv; +371 67876094; </a:t>
            </a:r>
          </a:p>
          <a:p>
            <a:pPr marL="0" marR="0" lvl="0" indent="0" defTabSz="93957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lv-LV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9412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981200" y="1295400"/>
            <a:ext cx="6629400" cy="4816494"/>
          </a:xfrm>
        </p:spPr>
        <p:txBody>
          <a:bodyPr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ATALGOJUMS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Atalgojuma pieaugums un jaunais atalgojuma modelis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REZIDENTŪRA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Papildus valsts finansētas studiju vietas un darba alga maksas rezidentiem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MĀSU REFORMA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Ieviesta Vispārējās aprūpes māsas profesija, atcelta sertifikācija, atcelta algu diferenciācija, ESF mācības nepieciešamo kompetenču apguvei un studiju vietu pieejamība augstskolās 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lv-LV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ESF aktivitātes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Finansiālais atbalsts uzsākot darbu nozarē – ārpus Rīgas un atsevišķām profesijām arī Rīgā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Tālākizglītības pasākumi</a:t>
            </a:r>
          </a:p>
          <a:p>
            <a:pPr marL="609600" indent="-609600" algn="l">
              <a:lnSpc>
                <a:spcPct val="90000"/>
              </a:lnSpc>
              <a:spcBef>
                <a:spcPts val="600"/>
              </a:spcBef>
            </a:pPr>
            <a:endParaRPr lang="lv-LV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2523060" y="685800"/>
            <a:ext cx="6324600" cy="954911"/>
          </a:xfrm>
        </p:spPr>
        <p:txBody>
          <a:bodyPr anchor="b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VM īstenotās aktivitātes</a:t>
            </a:r>
            <a:b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</a:br>
            <a:br>
              <a:rPr kumimoji="0" lang="lv-LV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32816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3"/>
          <p:cNvSpPr>
            <a:spLocks noGrp="1"/>
          </p:cNvSpPr>
          <p:nvPr>
            <p:ph type="ctrTitle"/>
          </p:nvPr>
        </p:nvSpPr>
        <p:spPr>
          <a:xfrm>
            <a:off x="2286000" y="685800"/>
            <a:ext cx="6324600" cy="954911"/>
          </a:xfrm>
        </p:spPr>
        <p:txBody>
          <a:bodyPr anchor="b">
            <a:noAutofit/>
          </a:bodyPr>
          <a:lstStyle/>
          <a:p>
            <a:r>
              <a:rPr kumimoji="0" lang="lv-LV" sz="2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Verdana" panose="020B0604030504040204" pitchFamily="34" charset="0"/>
              </a:rPr>
              <a:t>Turpmākie soļi veselības nozares cilvēkresursu attīstībai</a:t>
            </a:r>
            <a:endParaRPr lang="en-US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008E22-A845-470A-9808-3540DC290777}"/>
              </a:ext>
            </a:extLst>
          </p:cNvPr>
          <p:cNvSpPr txBox="1"/>
          <p:nvPr/>
        </p:nvSpPr>
        <p:spPr>
          <a:xfrm>
            <a:off x="1905000" y="1943881"/>
            <a:ext cx="6096000" cy="3134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lv-LV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Veselības darbaspēka stratēģijas Latvijā izstrāde un ieviešana (2023)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v-LV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veselības nozares cilvēkresursu kartējums 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veselības darbaspēka un apmācības sistēmas </a:t>
            </a:r>
            <a:r>
              <a:rPr kumimoji="0" lang="lv-LV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izvērtējums</a:t>
            </a:r>
            <a:endParaRPr kumimoji="0" lang="lv-LV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742950" marR="0" lvl="1" indent="-28575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ārstniecības personu datubāzes (reģistra) modernizācija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ilgtspējīgs tālākizglītības modelis</a:t>
            </a:r>
          </a:p>
          <a:p>
            <a:pPr marL="742950" marR="0" lvl="1" indent="-28575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+mj-lt"/>
              <a:buAutoNum type="arabicParenR"/>
              <a:tabLst/>
              <a:defRPr/>
            </a:pPr>
            <a:r>
              <a:rPr kumimoji="0" lang="lv-LV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Veselības darbaspēka plānošanas modelis nākotnes vajadzību projektēšanai</a:t>
            </a:r>
          </a:p>
        </p:txBody>
      </p:sp>
    </p:spTree>
    <p:extLst>
      <p:ext uri="{BB962C8B-B14F-4D97-AF65-F5344CB8AC3E}">
        <p14:creationId xmlns:p14="http://schemas.microsoft.com/office/powerpoint/2010/main" val="41148385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3"/>
          <p:cNvSpPr>
            <a:spLocks noGrp="1"/>
          </p:cNvSpPr>
          <p:nvPr>
            <p:ph type="ctrTitle"/>
          </p:nvPr>
        </p:nvSpPr>
        <p:spPr>
          <a:xfrm>
            <a:off x="2286000" y="2217000"/>
            <a:ext cx="5562600" cy="2050199"/>
          </a:xfrm>
        </p:spPr>
        <p:txBody>
          <a:bodyPr anchor="t">
            <a:no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lv-LV" sz="32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Paldies par uzmanību! </a:t>
            </a:r>
            <a:br>
              <a:rPr kumimoji="0" lang="lv-LV" sz="24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22199"/>
            <a:ext cx="9144000" cy="2446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40" y="0"/>
            <a:ext cx="1761743" cy="1957799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9FA3489-398E-46FB-A034-E018DE279C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20285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F51FE3F8F72CF47AC4D752F80875336" ma:contentTypeVersion="6" ma:contentTypeDescription="Create a new document." ma:contentTypeScope="" ma:versionID="73f95a3cf160474424b2aeeaec439b19">
  <xsd:schema xmlns:xsd="http://www.w3.org/2001/XMLSchema" xmlns:xs="http://www.w3.org/2001/XMLSchema" xmlns:p="http://schemas.microsoft.com/office/2006/metadata/properties" xmlns:ns2="cf84be67-19ef-47fb-993e-65f444dcacf0" targetNamespace="http://schemas.microsoft.com/office/2006/metadata/properties" ma:root="true" ma:fieldsID="f2da5cb38803145310e7d0721f5cb572" ns2:_="">
    <xsd:import namespace="cf84be67-19ef-47fb-993e-65f444dcac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84be67-19ef-47fb-993e-65f444dcac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943176D-7FBF-45E6-B665-A8B1E2A8AD3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CD9370D-66F9-4327-9322-131FFCE992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f84be67-19ef-47fb-993e-65f444dcac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315311-8860-4854-B5A9-CDE73B2F0FCB}">
  <ds:schemaRefs>
    <ds:schemaRef ds:uri="http://schemas.openxmlformats.org/package/2006/metadata/core-properties"/>
    <ds:schemaRef ds:uri="http://schemas.microsoft.com/office/2006/documentManagement/types"/>
    <ds:schemaRef ds:uri="http://purl.org/dc/terms/"/>
    <ds:schemaRef ds:uri="cf84be67-19ef-47fb-993e-65f444dcacf0"/>
    <ds:schemaRef ds:uri="http://www.w3.org/XML/1998/namespace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152</Words>
  <Application>Microsoft Office PowerPoint</Application>
  <PresentationFormat>On-screen Show (4:3)</PresentationFormat>
  <Paragraphs>29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1_Office Theme</vt:lpstr>
      <vt:lpstr>Ārstniecības personu piesaiste, noturēšana darbam nozarē un paaudžu nomaiņa  </vt:lpstr>
      <vt:lpstr>VM īstenotās aktivitātes  </vt:lpstr>
      <vt:lpstr>Turpmākie soļi veselības nozares cilvēkresursu attīstībai</vt:lpstr>
      <vt:lpstr>Paldies par uzmanību!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Prezentācijas tēmas nosaukums</dc:title>
  <dc:creator>Dagnija</dc:creator>
  <cp:lastModifiedBy>Valērija Muižniece-Briede</cp:lastModifiedBy>
  <cp:revision>40</cp:revision>
  <dcterms:created xsi:type="dcterms:W3CDTF">2006-08-16T00:00:00Z</dcterms:created>
  <dcterms:modified xsi:type="dcterms:W3CDTF">2022-04-28T14:50:26Z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0x010100CF51FE3F8F72CF47AC4D752F80875336</vt:lpwstr>
  </property>
</Properties>
</file>